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7" r:id="rId5"/>
    <p:sldId id="268" r:id="rId6"/>
    <p:sldId id="269" r:id="rId7"/>
    <p:sldId id="270" r:id="rId8"/>
    <p:sldId id="276" r:id="rId9"/>
    <p:sldId id="271" r:id="rId10"/>
    <p:sldId id="277" r:id="rId11"/>
    <p:sldId id="272" r:id="rId12"/>
    <p:sldId id="278" r:id="rId13"/>
    <p:sldId id="280" r:id="rId14"/>
    <p:sldId id="273" r:id="rId15"/>
    <p:sldId id="279" r:id="rId16"/>
    <p:sldId id="274" r:id="rId17"/>
    <p:sldId id="275" r:id="rId1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74" autoAdjust="0"/>
    <p:restoredTop sz="86677" autoAdjust="0"/>
  </p:normalViewPr>
  <p:slideViewPr>
    <p:cSldViewPr>
      <p:cViewPr>
        <p:scale>
          <a:sx n="150" d="100"/>
          <a:sy n="150" d="100"/>
        </p:scale>
        <p:origin x="3496" y="119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handoutMaster" Target="handoutMasters/handout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5/11/17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tiff>
</file>

<file path=ppt/media/image4.tiff>
</file>

<file path=ppt/media/image5.jpeg>
</file>

<file path=ppt/media/image6.tiff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5/11/17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726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Risk Determinations and Social Engineering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Edward Escobedo</a:t>
            </a:r>
          </a:p>
          <a:p>
            <a:r>
              <a:rPr lang="en-US" dirty="0" smtClean="0"/>
              <a:t>Lewis University</a:t>
            </a:r>
          </a:p>
          <a:p>
            <a:r>
              <a:rPr lang="en-US" dirty="0" smtClean="0"/>
              <a:t>CPsc-59700 Project Presentation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Solution/Recommended Checklist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Checklist will address the social engineering issues</a:t>
            </a:r>
          </a:p>
          <a:p>
            <a:pPr lvl="1"/>
            <a:r>
              <a:rPr lang="en-US" dirty="0" smtClean="0"/>
              <a:t>Will not be a separate assessment</a:t>
            </a:r>
          </a:p>
          <a:p>
            <a:r>
              <a:rPr lang="en-US" dirty="0" smtClean="0"/>
              <a:t>Risk Determination</a:t>
            </a:r>
          </a:p>
          <a:p>
            <a:pPr lvl="1"/>
            <a:r>
              <a:rPr lang="en-US" dirty="0" smtClean="0"/>
              <a:t>Accompany original assessment</a:t>
            </a:r>
          </a:p>
          <a:p>
            <a:pPr lvl="1"/>
            <a:r>
              <a:rPr lang="en-US" dirty="0" smtClean="0"/>
              <a:t>Based on Categorization</a:t>
            </a:r>
          </a:p>
          <a:p>
            <a:pPr lvl="2"/>
            <a:r>
              <a:rPr lang="en-US" dirty="0" smtClean="0"/>
              <a:t>CIA Triad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24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Checklist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5638055"/>
              </p:ext>
            </p:extLst>
          </p:nvPr>
        </p:nvGraphicFramePr>
        <p:xfrm>
          <a:off x="2741612" y="1828801"/>
          <a:ext cx="7391399" cy="44195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95107"/>
                <a:gridCol w="3696292"/>
              </a:tblGrid>
              <a:tr h="662939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Social Engineering Risk Checklist</a:t>
                      </a:r>
                      <a:endParaRPr lang="en-US" sz="120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662939">
                <a:tc>
                  <a:txBody>
                    <a:bodyPr/>
                    <a:lstStyle/>
                    <a:p>
                      <a:pPr marL="0" marR="0" indent="4572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Risk Factor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Variables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132588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System Characteristics</a:t>
                      </a:r>
                      <a:endParaRPr lang="en-US" sz="120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Understand purpose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Number of General User/Privileged Users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Is system public facing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176784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Access Control</a:t>
                      </a:r>
                      <a:endParaRPr lang="en-US" sz="120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Is PKI used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Dual Authentication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Biometrics</a:t>
                      </a:r>
                    </a:p>
                    <a:p>
                      <a:pPr marL="457200" marR="0" indent="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638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Checklist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447163"/>
              </p:ext>
            </p:extLst>
          </p:nvPr>
        </p:nvGraphicFramePr>
        <p:xfrm>
          <a:off x="2132012" y="2104231"/>
          <a:ext cx="8229599" cy="41524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14139"/>
                <a:gridCol w="4115460"/>
              </a:tblGrid>
              <a:tr h="1694987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Security Polices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Written set of Social engineering policies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Visitor Management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Internet usage policy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User ID and Password Policy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>
                          <a:effectLst/>
                        </a:rPr>
                        <a:t>Mobile Technology Use</a:t>
                      </a:r>
                      <a:endParaRPr lang="en-US" sz="120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338997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Physical Security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338997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Data</a:t>
                      </a:r>
                      <a:endParaRPr lang="en-US" sz="120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Hard and Soft Copy Materials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338997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Applications</a:t>
                      </a:r>
                      <a:endParaRPr lang="en-US" sz="120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Black and Whitelisting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677995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Awareness and Training</a:t>
                      </a:r>
                      <a:endParaRPr lang="en-US" sz="120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How often Security Training/Awareness conducted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How does program track compliance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677995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Incident Response</a:t>
                      </a:r>
                      <a:endParaRPr lang="en-US" sz="120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How does program track incidents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Reporting and Incident Response Procedures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917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 tasked to address social engineering</a:t>
            </a:r>
          </a:p>
          <a:p>
            <a:r>
              <a:rPr lang="en-US" dirty="0" smtClean="0"/>
              <a:t>Easy exploit due to human factor</a:t>
            </a:r>
          </a:p>
          <a:p>
            <a:r>
              <a:rPr lang="en-US" dirty="0" smtClean="0"/>
              <a:t>Different types to address</a:t>
            </a:r>
          </a:p>
          <a:p>
            <a:r>
              <a:rPr lang="en-US" dirty="0" smtClean="0"/>
              <a:t>Navy Assessors personnel and number of systems</a:t>
            </a:r>
          </a:p>
          <a:p>
            <a:r>
              <a:rPr lang="en-US" dirty="0" smtClean="0"/>
              <a:t>Program provides all information</a:t>
            </a:r>
          </a:p>
          <a:p>
            <a:r>
              <a:rPr lang="en-US" dirty="0" smtClean="0"/>
              <a:t>Creation of a standard checklist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47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7981" y="1701800"/>
            <a:ext cx="4462463" cy="446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5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Issue To Address</a:t>
            </a:r>
          </a:p>
          <a:p>
            <a:pPr lvl="1"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Social Engineering in Risk Assessments for the Navy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Why Is this important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Social Engineering Types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Navy Security Control Assessors</a:t>
            </a:r>
          </a:p>
          <a:p>
            <a:pPr lvl="1"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Risk Management Framework</a:t>
            </a:r>
          </a:p>
          <a:p>
            <a:pPr lvl="1"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Security Categorization</a:t>
            </a:r>
          </a:p>
          <a:p>
            <a:pPr lvl="1"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Security Controls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Variables to Consider</a:t>
            </a:r>
            <a:endParaRPr lang="en-US" dirty="0"/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Recommendation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584" y="1743737"/>
            <a:ext cx="51308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ISSUE: Risk Determinations for the Navy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Navy Authorizing Authority (NAO) Tasking:</a:t>
            </a:r>
          </a:p>
          <a:p>
            <a:pPr lvl="1"/>
            <a:r>
              <a:rPr lang="en-US" dirty="0" smtClean="0"/>
              <a:t>Assessors address Social Engineering</a:t>
            </a:r>
          </a:p>
          <a:p>
            <a:pPr lvl="1"/>
            <a:r>
              <a:rPr lang="en-US" dirty="0" smtClean="0"/>
              <a:t>No general guidance exists</a:t>
            </a:r>
          </a:p>
          <a:p>
            <a:pPr lvl="1"/>
            <a:r>
              <a:rPr lang="en-US" dirty="0" smtClean="0"/>
              <a:t>How much weight is should assessor consider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68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Engineering: Why is it Important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611181"/>
            <a:ext cx="5078413" cy="2656400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Most common attack</a:t>
            </a:r>
          </a:p>
          <a:p>
            <a:r>
              <a:rPr lang="en-US" dirty="0" smtClean="0"/>
              <a:t>Gain information to penetrate networks and systems</a:t>
            </a:r>
          </a:p>
          <a:p>
            <a:r>
              <a:rPr lang="en-US" dirty="0" smtClean="0"/>
              <a:t>No technical skill is necessary</a:t>
            </a:r>
          </a:p>
          <a:p>
            <a:r>
              <a:rPr lang="en-US" dirty="0" smtClean="0"/>
              <a:t>Easiest attack due to human factor.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86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676437"/>
            <a:ext cx="5078677" cy="4465320"/>
          </a:xfrm>
        </p:spPr>
        <p:txBody>
          <a:bodyPr/>
          <a:lstStyle/>
          <a:p>
            <a:r>
              <a:rPr lang="en-US" dirty="0" smtClean="0"/>
              <a:t>Navy’s Biggest Issues</a:t>
            </a:r>
          </a:p>
          <a:p>
            <a:pPr lvl="1"/>
            <a:r>
              <a:rPr lang="en-US" dirty="0" smtClean="0"/>
              <a:t>Phishing </a:t>
            </a:r>
            <a:r>
              <a:rPr lang="mr-IN" dirty="0" smtClean="0"/>
              <a:t>–</a:t>
            </a:r>
            <a:r>
              <a:rPr lang="en-US" dirty="0" smtClean="0"/>
              <a:t> 62%</a:t>
            </a:r>
          </a:p>
          <a:p>
            <a:pPr lvl="1"/>
            <a:r>
              <a:rPr lang="en-US" dirty="0" smtClean="0"/>
              <a:t>Whaling </a:t>
            </a:r>
            <a:r>
              <a:rPr lang="mr-IN" dirty="0" smtClean="0"/>
              <a:t>–</a:t>
            </a:r>
            <a:r>
              <a:rPr lang="en-US" dirty="0" smtClean="0"/>
              <a:t> 22%</a:t>
            </a:r>
          </a:p>
          <a:p>
            <a:pPr lvl="1"/>
            <a:r>
              <a:rPr lang="en-US" dirty="0" smtClean="0"/>
              <a:t>Vishing </a:t>
            </a:r>
            <a:r>
              <a:rPr lang="mr-IN" dirty="0" smtClean="0"/>
              <a:t>–</a:t>
            </a:r>
            <a:r>
              <a:rPr lang="en-US" dirty="0" smtClean="0"/>
              <a:t> 20%</a:t>
            </a:r>
          </a:p>
          <a:p>
            <a:pPr lvl="1"/>
            <a:r>
              <a:rPr lang="en-US" dirty="0" err="1" smtClean="0"/>
              <a:t>Spim</a:t>
            </a:r>
            <a:r>
              <a:rPr lang="en-US" dirty="0" smtClean="0"/>
              <a:t> -25%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32089" y="1706563"/>
            <a:ext cx="4015860" cy="44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18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Navy Security Control Assessor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Risk Determinations for the Navy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440 Ships / 1850 Shore Stations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14 Assessors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Budget Cuts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4 Hours per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83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Navy Security Control Assessor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Risk Management Framework</a:t>
            </a:r>
          </a:p>
          <a:p>
            <a:pPr lvl="1"/>
            <a:r>
              <a:rPr lang="en-US" dirty="0" smtClean="0"/>
              <a:t>Repository for all system accreditations</a:t>
            </a:r>
          </a:p>
          <a:p>
            <a:r>
              <a:rPr lang="en-US" dirty="0" smtClean="0"/>
              <a:t>Program provide all Information</a:t>
            </a:r>
          </a:p>
          <a:p>
            <a:pPr lvl="1"/>
            <a:r>
              <a:rPr lang="en-US" dirty="0" smtClean="0"/>
              <a:t>Certification and Accreditation plan</a:t>
            </a:r>
          </a:p>
          <a:p>
            <a:pPr lvl="1"/>
            <a:r>
              <a:rPr lang="en-US" dirty="0" smtClean="0"/>
              <a:t>Architecture and data flow diagrams</a:t>
            </a:r>
          </a:p>
          <a:p>
            <a:pPr lvl="1"/>
            <a:r>
              <a:rPr lang="en-US" dirty="0" smtClean="0"/>
              <a:t>Hardware/Software and Ports used</a:t>
            </a:r>
          </a:p>
          <a:p>
            <a:pPr lvl="1"/>
            <a:r>
              <a:rPr lang="en-US" dirty="0" smtClean="0"/>
              <a:t>Risk Assessment Report and POA&amp;M</a:t>
            </a:r>
          </a:p>
          <a:p>
            <a:r>
              <a:rPr lang="en-US" dirty="0" smtClean="0"/>
              <a:t>Risk Determination</a:t>
            </a:r>
          </a:p>
          <a:p>
            <a:pPr lvl="1"/>
            <a:r>
              <a:rPr lang="en-US" dirty="0" smtClean="0"/>
              <a:t>High, Medium, Low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012" y="1701797"/>
            <a:ext cx="4572000" cy="1041403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212" y="3488179"/>
            <a:ext cx="4737100" cy="26758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408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Controls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18 Family of controls</a:t>
            </a:r>
          </a:p>
          <a:p>
            <a:r>
              <a:rPr lang="en-US" dirty="0" smtClean="0"/>
              <a:t>Compliance</a:t>
            </a:r>
          </a:p>
          <a:p>
            <a:pPr lvl="1"/>
            <a:r>
              <a:rPr lang="en-US" dirty="0" smtClean="0"/>
              <a:t>Scans needed to prove</a:t>
            </a:r>
          </a:p>
          <a:p>
            <a:r>
              <a:rPr lang="en-US" dirty="0" smtClean="0"/>
              <a:t>Social Engineering can cover multiple controls</a:t>
            </a:r>
          </a:p>
          <a:p>
            <a:pPr lvl="1"/>
            <a:r>
              <a:rPr lang="en-US" dirty="0" smtClean="0"/>
              <a:t>How to prove controls is complaint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00813" y="2848392"/>
            <a:ext cx="5078412" cy="218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57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for Considerations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Starting Point</a:t>
            </a:r>
          </a:p>
          <a:p>
            <a:pPr lvl="1"/>
            <a:r>
              <a:rPr lang="en-US" dirty="0" smtClean="0"/>
              <a:t>Security Polices</a:t>
            </a:r>
            <a:endParaRPr lang="en-US" dirty="0"/>
          </a:p>
          <a:p>
            <a:r>
              <a:rPr lang="en-US" dirty="0" smtClean="0"/>
              <a:t>Security Awareness</a:t>
            </a:r>
            <a:endParaRPr lang="en-US" dirty="0"/>
          </a:p>
          <a:p>
            <a:pPr lvl="1"/>
            <a:r>
              <a:rPr lang="en-US" dirty="0" smtClean="0"/>
              <a:t>Quarterly Training is Required</a:t>
            </a:r>
          </a:p>
          <a:p>
            <a:pPr lvl="1"/>
            <a:r>
              <a:rPr lang="en-US" dirty="0" smtClean="0"/>
              <a:t>Most neglected step</a:t>
            </a:r>
          </a:p>
          <a:p>
            <a:r>
              <a:rPr lang="en-US" dirty="0" smtClean="0"/>
              <a:t>System Complexity</a:t>
            </a:r>
          </a:p>
          <a:p>
            <a:r>
              <a:rPr lang="en-US" dirty="0" smtClean="0"/>
              <a:t>Number of Users</a:t>
            </a:r>
          </a:p>
          <a:p>
            <a:pPr lvl="1"/>
            <a:r>
              <a:rPr lang="en-US" dirty="0" smtClean="0"/>
              <a:t>Privileged accounts </a:t>
            </a:r>
            <a:r>
              <a:rPr lang="en-US" dirty="0"/>
              <a:t>t</a:t>
            </a:r>
            <a:r>
              <a:rPr lang="en-US" dirty="0" smtClean="0"/>
              <a:t>o regular accounts</a:t>
            </a:r>
          </a:p>
          <a:p>
            <a:pPr lvl="1"/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8812" y="1905000"/>
            <a:ext cx="5012690" cy="31330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702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4873beb7-5857-4685-be1f-d57550cc96cc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184</TotalTime>
  <Words>388</Words>
  <Application>Microsoft Macintosh PowerPoint</Application>
  <PresentationFormat>Custom</PresentationFormat>
  <Paragraphs>111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Mangal</vt:lpstr>
      <vt:lpstr>Symbol</vt:lpstr>
      <vt:lpstr>Times New Roman</vt:lpstr>
      <vt:lpstr>Arial</vt:lpstr>
      <vt:lpstr>Tech 16x9</vt:lpstr>
      <vt:lpstr>Risk Determinations and Social Engineering</vt:lpstr>
      <vt:lpstr>Introduction</vt:lpstr>
      <vt:lpstr>ISSUE: Risk Determinations for the Navy</vt:lpstr>
      <vt:lpstr>Social Engineering: Why is it Important</vt:lpstr>
      <vt:lpstr>Social Engineering</vt:lpstr>
      <vt:lpstr>Navy Security Control Assessor</vt:lpstr>
      <vt:lpstr>Navy Security Control Assessor</vt:lpstr>
      <vt:lpstr>Security Controls</vt:lpstr>
      <vt:lpstr>Variables for Considerations</vt:lpstr>
      <vt:lpstr>Solution/Recommended Checklist</vt:lpstr>
      <vt:lpstr>Checklist</vt:lpstr>
      <vt:lpstr>Checklist</vt:lpstr>
      <vt:lpstr>Conclusion</vt:lpstr>
      <vt:lpstr>Questions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Risk Determinations and Social Engineering</dc:title>
  <dc:creator>EEscobedo</dc:creator>
  <cp:lastModifiedBy>edward.escobedo@mac.com</cp:lastModifiedBy>
  <cp:revision>12</cp:revision>
  <dcterms:created xsi:type="dcterms:W3CDTF">2017-05-11T15:28:25Z</dcterms:created>
  <dcterms:modified xsi:type="dcterms:W3CDTF">2017-05-12T03:56:51Z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